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82" r:id="rId4"/>
    <p:sldId id="257" r:id="rId5"/>
    <p:sldId id="273" r:id="rId6"/>
    <p:sldId id="267" r:id="rId7"/>
    <p:sldId id="266" r:id="rId8"/>
    <p:sldId id="259" r:id="rId9"/>
    <p:sldId id="258" r:id="rId10"/>
    <p:sldId id="274" r:id="rId11"/>
    <p:sldId id="260" r:id="rId12"/>
    <p:sldId id="261" r:id="rId13"/>
    <p:sldId id="262" r:id="rId14"/>
    <p:sldId id="263" r:id="rId15"/>
    <p:sldId id="278" r:id="rId16"/>
    <p:sldId id="279" r:id="rId17"/>
    <p:sldId id="280" r:id="rId18"/>
    <p:sldId id="264" r:id="rId19"/>
    <p:sldId id="269" r:id="rId20"/>
    <p:sldId id="270" r:id="rId21"/>
    <p:sldId id="275" r:id="rId22"/>
    <p:sldId id="277" r:id="rId23"/>
    <p:sldId id="272" r:id="rId24"/>
    <p:sldId id="265" r:id="rId25"/>
    <p:sldId id="283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FF"/>
    <a:srgbClr val="9EFF29"/>
    <a:srgbClr val="C33A1F"/>
    <a:srgbClr val="0000CC"/>
    <a:srgbClr val="003635"/>
    <a:srgbClr val="C80064"/>
    <a:srgbClr val="FF2549"/>
    <a:srgbClr val="007033"/>
    <a:srgbClr val="D63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\7th%20semester\Machine%20learning\Mid-way\compa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\7th%20semester\Machine%20learning\Mid-way\compa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Accuracy(Credit card)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Sheet1!$B$2:$B$9</c:f>
              <c:strCache>
                <c:ptCount val="8"/>
                <c:pt idx="0">
                  <c:v>Logistic regression</c:v>
                </c:pt>
                <c:pt idx="1">
                  <c:v>Decision tree</c:v>
                </c:pt>
                <c:pt idx="2">
                  <c:v>Random forest</c:v>
                </c:pt>
                <c:pt idx="3">
                  <c:v>Naïve Bayes</c:v>
                </c:pt>
                <c:pt idx="4">
                  <c:v>Bagging</c:v>
                </c:pt>
                <c:pt idx="5">
                  <c:v>Boosting</c:v>
                </c:pt>
                <c:pt idx="6">
                  <c:v>Support vector</c:v>
                </c:pt>
                <c:pt idx="7">
                  <c:v>Voting classifier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83.81</c:v>
                </c:pt>
                <c:pt idx="1">
                  <c:v>85.06</c:v>
                </c:pt>
                <c:pt idx="2">
                  <c:v>85.05</c:v>
                </c:pt>
                <c:pt idx="3">
                  <c:v>84.25</c:v>
                </c:pt>
                <c:pt idx="4">
                  <c:v>91.08</c:v>
                </c:pt>
                <c:pt idx="5">
                  <c:v>91.1</c:v>
                </c:pt>
                <c:pt idx="6">
                  <c:v>88.16</c:v>
                </c:pt>
                <c:pt idx="7">
                  <c:v>88.17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46-468D-9937-3266C2069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5218783"/>
        <c:axId val="715223359"/>
      </c:barChart>
      <c:catAx>
        <c:axId val="715218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Algorithms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23359"/>
        <c:crosses val="autoZero"/>
        <c:auto val="1"/>
        <c:lblAlgn val="ctr"/>
        <c:lblOffset val="100"/>
        <c:noMultiLvlLbl val="0"/>
      </c:catAx>
      <c:valAx>
        <c:axId val="71522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18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Accuracy(E-wallet)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106714785651794"/>
          <c:y val="0.17224400871459694"/>
          <c:w val="0.82837729658792647"/>
          <c:h val="0.555045374230181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Sheet1!$H$2:$H$9</c:f>
              <c:strCache>
                <c:ptCount val="8"/>
                <c:pt idx="0">
                  <c:v>Logistic regression</c:v>
                </c:pt>
                <c:pt idx="1">
                  <c:v>Decision tree</c:v>
                </c:pt>
                <c:pt idx="2">
                  <c:v>Random forest</c:v>
                </c:pt>
                <c:pt idx="3">
                  <c:v>Naïve Bayes</c:v>
                </c:pt>
                <c:pt idx="4">
                  <c:v>Bagging</c:v>
                </c:pt>
                <c:pt idx="5">
                  <c:v>Boosting</c:v>
                </c:pt>
                <c:pt idx="6">
                  <c:v>Support vector</c:v>
                </c:pt>
                <c:pt idx="7">
                  <c:v>Voting classifier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0">
                  <c:v>97.52</c:v>
                </c:pt>
                <c:pt idx="1">
                  <c:v>97.51</c:v>
                </c:pt>
                <c:pt idx="2">
                  <c:v>97.51</c:v>
                </c:pt>
                <c:pt idx="3">
                  <c:v>95.69</c:v>
                </c:pt>
                <c:pt idx="4">
                  <c:v>95.54</c:v>
                </c:pt>
                <c:pt idx="5">
                  <c:v>95.67</c:v>
                </c:pt>
                <c:pt idx="6">
                  <c:v>95.59</c:v>
                </c:pt>
                <c:pt idx="7">
                  <c:v>95.59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4-458F-8424-FD16BD7BB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5222527"/>
        <c:axId val="715216703"/>
      </c:barChart>
      <c:catAx>
        <c:axId val="715222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cap="all" baseline="0">
                    <a:effectLst/>
                  </a:rPr>
                  <a:t>Algorithms</a:t>
                </a:r>
                <a:endParaRPr lang="en-US" sz="2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4337406853269545"/>
              <c:y val="0.903078249135412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16703"/>
        <c:crosses val="autoZero"/>
        <c:auto val="1"/>
        <c:lblAlgn val="ctr"/>
        <c:lblOffset val="100"/>
        <c:noMultiLvlLbl val="0"/>
      </c:catAx>
      <c:valAx>
        <c:axId val="71521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222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9070" y="3813544"/>
            <a:ext cx="3926957" cy="88338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Loan Prediction using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49621"/>
            <a:ext cx="4486940" cy="335988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	Group 4: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/>
              <a:t>Mid-way Project Presentation: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6239-E9C9-47C5-BFFC-12F889D9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AAE2-6FD8-40B7-8537-D1A2AEA23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E06BB-96EE-4624-AF82-A076EC577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49B8C-8FDA-427D-965E-D092502BB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7251" y="2135339"/>
            <a:ext cx="4041775" cy="22762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3F38F1-54F8-47BA-BB0B-E2F1AF2319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2" y="1433429"/>
            <a:ext cx="3642732" cy="3376464"/>
          </a:xfrm>
          <a:effectLst>
            <a:innerShdw blurRad="114300">
              <a:prstClr val="black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6BCD09-DA27-4943-BEAC-06A1D6E27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20" y="38306"/>
            <a:ext cx="3329564" cy="2364473"/>
          </a:xfrm>
          <a:prstGeom prst="rect">
            <a:avLst/>
          </a:prstGeom>
          <a:ln w="28575">
            <a:solidFill>
              <a:srgbClr val="FF00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D4937-D1CC-4D0D-A4A9-1988786AD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20" y="2526982"/>
            <a:ext cx="3379766" cy="2364473"/>
          </a:xfrm>
          <a:prstGeom prst="rect">
            <a:avLst/>
          </a:prstGeom>
          <a:ln w="28575">
            <a:solidFill>
              <a:srgbClr val="00FF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07602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ED238-9458-4DA1-A210-1EF06CD69497}"/>
              </a:ext>
            </a:extLst>
          </p:cNvPr>
          <p:cNvSpPr txBox="1"/>
          <p:nvPr/>
        </p:nvSpPr>
        <p:spPr>
          <a:xfrm>
            <a:off x="4238846" y="375683"/>
            <a:ext cx="438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Decision Tree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34365-7B52-40BC-83C7-C3DB2E81E306}"/>
              </a:ext>
            </a:extLst>
          </p:cNvPr>
          <p:cNvSpPr txBox="1"/>
          <p:nvPr/>
        </p:nvSpPr>
        <p:spPr>
          <a:xfrm>
            <a:off x="0" y="1398307"/>
            <a:ext cx="586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For credit card prediction:   </a:t>
            </a:r>
            <a:r>
              <a:rPr lang="en-GB" sz="2400" b="1" dirty="0">
                <a:solidFill>
                  <a:srgbClr val="9EFF29"/>
                </a:solidFill>
              </a:rPr>
              <a:t>Accuracy: 91.04%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42CD9-CA98-4CF0-9DC9-D0247A3E6E5E}"/>
              </a:ext>
            </a:extLst>
          </p:cNvPr>
          <p:cNvSpPr txBox="1"/>
          <p:nvPr/>
        </p:nvSpPr>
        <p:spPr>
          <a:xfrm>
            <a:off x="0" y="2110085"/>
            <a:ext cx="586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For E-wallet prediction:   </a:t>
            </a:r>
            <a:r>
              <a:rPr lang="en-GB" sz="2400" b="1" dirty="0">
                <a:solidFill>
                  <a:srgbClr val="9EFF29"/>
                </a:solidFill>
              </a:rPr>
              <a:t>Accuracy: 95.56%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5CCB6-9A8A-4C2B-A5A3-0B7D26865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72" y="2030957"/>
            <a:ext cx="3300467" cy="279611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F96EC-352A-4F3A-AA7F-56F8F2A20C05}"/>
              </a:ext>
            </a:extLst>
          </p:cNvPr>
          <p:cNvSpPr txBox="1"/>
          <p:nvPr/>
        </p:nvSpPr>
        <p:spPr>
          <a:xfrm flipH="1">
            <a:off x="4004929" y="368595"/>
            <a:ext cx="500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Random Forest Classifier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4B03E-7A32-4AC9-8844-A7E03FF3D7CB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95.50%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6F151-A463-4623-83E0-FA7316F51212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91.12%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CD125-1C2E-4B2D-BFE1-2D4A7D49C69A}"/>
              </a:ext>
            </a:extLst>
          </p:cNvPr>
          <p:cNvSpPr txBox="1"/>
          <p:nvPr/>
        </p:nvSpPr>
        <p:spPr>
          <a:xfrm>
            <a:off x="305837" y="1272505"/>
            <a:ext cx="66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Number of bins = 10 – 200 (No significant change in accuracy)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15B079-8A41-4090-BB64-1305ED19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52" y="1797710"/>
            <a:ext cx="4282068" cy="26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8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9CCEB-A5EE-40A4-B1A0-1931EA2505C8}"/>
              </a:ext>
            </a:extLst>
          </p:cNvPr>
          <p:cNvSpPr txBox="1"/>
          <p:nvPr/>
        </p:nvSpPr>
        <p:spPr>
          <a:xfrm>
            <a:off x="5578548" y="375684"/>
            <a:ext cx="307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Naïve Bayes</a:t>
            </a: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B02D1-02BF-4702-A04D-C51A35B8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76" y="1647528"/>
            <a:ext cx="4037567" cy="2314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B7040B-B18D-4651-8432-52CC0FF27F24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95.59%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51821-4250-4CB9-8676-41562ECD62FB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34.01%</a:t>
            </a:r>
            <a:endParaRPr lang="en-GB" sz="1800" b="1" dirty="0">
              <a:solidFill>
                <a:srgbClr val="9EFF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5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95B4A6-6BEB-4E54-88F7-C431BF7FBCF2}"/>
              </a:ext>
            </a:extLst>
          </p:cNvPr>
          <p:cNvSpPr txBox="1"/>
          <p:nvPr/>
        </p:nvSpPr>
        <p:spPr>
          <a:xfrm>
            <a:off x="5578548" y="375684"/>
            <a:ext cx="307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SVM- SVC</a:t>
            </a:r>
            <a:endParaRPr lang="en-GB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0D54C-3695-4FB8-AE3C-0619AE262D4F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95.59%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A2EB5-9AB3-4E95-8739-B27CD6C08549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88.16%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C9409-26FC-4D9D-B911-A336E5856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55" y="1540610"/>
            <a:ext cx="39052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A8A01-37C9-4361-A743-9112F0C277C9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95.54%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4E565-B4D1-4ABE-9725-D3918F8B5C4A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91.40%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6C09F-E594-4155-8B5B-E8227C21E9B1}"/>
              </a:ext>
            </a:extLst>
          </p:cNvPr>
          <p:cNvSpPr txBox="1"/>
          <p:nvPr/>
        </p:nvSpPr>
        <p:spPr>
          <a:xfrm>
            <a:off x="5578548" y="375684"/>
            <a:ext cx="307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Bagging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D58D4-7487-4B42-A792-CCA0849E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r="53346"/>
          <a:stretch/>
        </p:blipFill>
        <p:spPr>
          <a:xfrm>
            <a:off x="6037703" y="1427329"/>
            <a:ext cx="2617198" cy="33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1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A7AF4-4AB0-4854-92B1-28AE4F0E4DFB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95.51%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DCA6E-C574-4043-9204-1E17F47A1724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91.10%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AE55A-4B7E-437B-B6B7-751A983E4D26}"/>
              </a:ext>
            </a:extLst>
          </p:cNvPr>
          <p:cNvSpPr txBox="1"/>
          <p:nvPr/>
        </p:nvSpPr>
        <p:spPr>
          <a:xfrm>
            <a:off x="4690947" y="368250"/>
            <a:ext cx="434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Boosting (ABC)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815A0-941E-4F0B-86E8-69B6D9C0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/>
          <a:stretch/>
        </p:blipFill>
        <p:spPr>
          <a:xfrm>
            <a:off x="6016013" y="1434142"/>
            <a:ext cx="2654271" cy="33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2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81CCF-4CDD-4B3E-A5D7-25ADE177C339}"/>
              </a:ext>
            </a:extLst>
          </p:cNvPr>
          <p:cNvSpPr txBox="1"/>
          <p:nvPr/>
        </p:nvSpPr>
        <p:spPr>
          <a:xfrm>
            <a:off x="305836" y="2815579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</a:t>
            </a:r>
            <a:r>
              <a:rPr lang="en-GB" sz="2000" b="1" dirty="0">
                <a:solidFill>
                  <a:srgbClr val="9EFF29"/>
                </a:solidFill>
              </a:rPr>
              <a:t>Accuracy: 95.59%</a:t>
            </a:r>
            <a:endParaRPr lang="en-GB" b="1" dirty="0">
              <a:solidFill>
                <a:srgbClr val="9EFF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22722-857E-4544-B26A-FFED1C9BC724}"/>
              </a:ext>
            </a:extLst>
          </p:cNvPr>
          <p:cNvSpPr txBox="1"/>
          <p:nvPr/>
        </p:nvSpPr>
        <p:spPr>
          <a:xfrm>
            <a:off x="305836" y="1970937"/>
            <a:ext cx="5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</a:t>
            </a:r>
            <a:r>
              <a:rPr lang="en-GB" b="1" dirty="0">
                <a:solidFill>
                  <a:srgbClr val="9EFF29"/>
                </a:solidFill>
              </a:rPr>
              <a:t>Accuracy: 88.17%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162B4-DE81-4770-80AA-B0E13C472FDD}"/>
              </a:ext>
            </a:extLst>
          </p:cNvPr>
          <p:cNvSpPr txBox="1"/>
          <p:nvPr/>
        </p:nvSpPr>
        <p:spPr>
          <a:xfrm>
            <a:off x="2243558" y="331079"/>
            <a:ext cx="690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Voting classifier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21A9D-D2F0-431F-B2B7-831A928A2F50}"/>
              </a:ext>
            </a:extLst>
          </p:cNvPr>
          <p:cNvSpPr txBox="1"/>
          <p:nvPr/>
        </p:nvSpPr>
        <p:spPr>
          <a:xfrm>
            <a:off x="305836" y="1191110"/>
            <a:ext cx="478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(SVM, DT, Logistic)</a:t>
            </a:r>
            <a:endParaRPr lang="en-GB" sz="28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B7C2A-54D8-4482-A62F-6EFAD5A8E969}"/>
              </a:ext>
            </a:extLst>
          </p:cNvPr>
          <p:cNvSpPr/>
          <p:nvPr/>
        </p:nvSpPr>
        <p:spPr>
          <a:xfrm>
            <a:off x="4610928" y="1449660"/>
            <a:ext cx="4406691" cy="3531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473E8-E8E6-45F6-8DEA-F9B29B3D6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80" y="1501080"/>
            <a:ext cx="4252331" cy="33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5C6662-950A-428B-8224-3F98D37FBD59}"/>
              </a:ext>
            </a:extLst>
          </p:cNvPr>
          <p:cNvSpPr txBox="1"/>
          <p:nvPr/>
        </p:nvSpPr>
        <p:spPr>
          <a:xfrm>
            <a:off x="5458047" y="446567"/>
            <a:ext cx="349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j-ea"/>
                <a:cs typeface="+mj-cs"/>
              </a:rPr>
              <a:t>C</a:t>
            </a:r>
            <a:r>
              <a:rPr kumimoji="0" lang="en-US" sz="3600" b="0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omparison</a:t>
            </a:r>
            <a:endParaRPr lang="en-US" sz="36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AFC5AEE-82E6-479A-9313-D048F5D08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4129782"/>
              </p:ext>
            </p:extLst>
          </p:nvPr>
        </p:nvGraphicFramePr>
        <p:xfrm>
          <a:off x="159488" y="1587352"/>
          <a:ext cx="4412512" cy="291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DDE08B-15C1-446A-A27A-612AFA7E81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345808"/>
              </p:ext>
            </p:extLst>
          </p:nvPr>
        </p:nvGraphicFramePr>
        <p:xfrm>
          <a:off x="4614442" y="1587352"/>
          <a:ext cx="4370070" cy="291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1687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CAE07-70D6-4FF3-94F9-F3DA154465BB}"/>
              </a:ext>
            </a:extLst>
          </p:cNvPr>
          <p:cNvSpPr txBox="1"/>
          <p:nvPr/>
        </p:nvSpPr>
        <p:spPr>
          <a:xfrm>
            <a:off x="3813544" y="396949"/>
            <a:ext cx="52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Confusion matrix analysis</a:t>
            </a:r>
            <a:endParaRPr lang="en-GB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C5D13C-99DD-4FD4-9630-439FC1450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1078"/>
              </p:ext>
            </p:extLst>
          </p:nvPr>
        </p:nvGraphicFramePr>
        <p:xfrm>
          <a:off x="113415" y="1404531"/>
          <a:ext cx="36079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660">
                  <a:extLst>
                    <a:ext uri="{9D8B030D-6E8A-4147-A177-3AD203B41FA5}">
                      <a16:colId xmlns:a16="http://schemas.microsoft.com/office/drawing/2014/main" val="428975490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6016732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16962855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Decision</a:t>
                      </a:r>
                      <a:r>
                        <a:rPr lang="en-GB" dirty="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835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20460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731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2776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11097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372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675E34-B250-43C8-B06E-33EBE0DE9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48816"/>
              </p:ext>
            </p:extLst>
          </p:nvPr>
        </p:nvGraphicFramePr>
        <p:xfrm>
          <a:off x="4961860" y="1404531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R 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20450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2786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11136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8806B-48F9-4A88-8677-24134C1E2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16645"/>
              </p:ext>
            </p:extLst>
          </p:nvPr>
        </p:nvGraphicFramePr>
        <p:xfrm>
          <a:off x="113415" y="3120655"/>
          <a:ext cx="368595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26192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Logistic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21271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2488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1965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8940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C3AE1A3-2662-4081-90BC-079D0D4C4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8354"/>
              </p:ext>
            </p:extLst>
          </p:nvPr>
        </p:nvGraphicFramePr>
        <p:xfrm>
          <a:off x="4961859" y="3105237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7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196898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146758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361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22875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11428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F7F3CB-A2AC-444F-9D74-516129C2B256}"/>
              </a:ext>
            </a:extLst>
          </p:cNvPr>
          <p:cNvSpPr txBox="1"/>
          <p:nvPr/>
        </p:nvSpPr>
        <p:spPr>
          <a:xfrm>
            <a:off x="6159796" y="2602334"/>
            <a:ext cx="205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31586  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FD040-1D04-4206-B978-486E6A58DCC4}"/>
              </a:ext>
            </a:extLst>
          </p:cNvPr>
          <p:cNvSpPr txBox="1"/>
          <p:nvPr/>
        </p:nvSpPr>
        <p:spPr>
          <a:xfrm>
            <a:off x="928577" y="4467447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30211  </a:t>
            </a:r>
            <a:r>
              <a:rPr lang="en-GB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CA7CF-D2B5-43B3-BE74-6131FD8C759C}"/>
              </a:ext>
            </a:extLst>
          </p:cNvPr>
          <p:cNvSpPr txBox="1"/>
          <p:nvPr/>
        </p:nvSpPr>
        <p:spPr>
          <a:xfrm>
            <a:off x="928576" y="2626567"/>
            <a:ext cx="18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31557  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4412F-869F-4D47-B0CD-D3C8F3C23B5A}"/>
              </a:ext>
            </a:extLst>
          </p:cNvPr>
          <p:cNvSpPr txBox="1"/>
          <p:nvPr/>
        </p:nvSpPr>
        <p:spPr>
          <a:xfrm>
            <a:off x="6432696" y="4465999"/>
            <a:ext cx="178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11789  </a:t>
            </a:r>
            <a:r>
              <a:rPr lang="en-GB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F38F2-DBF2-459E-B69C-7880E8BFA6AA}"/>
              </a:ext>
            </a:extLst>
          </p:cNvPr>
          <p:cNvSpPr txBox="1"/>
          <p:nvPr/>
        </p:nvSpPr>
        <p:spPr>
          <a:xfrm>
            <a:off x="3845443" y="2371501"/>
            <a:ext cx="107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FFFF"/>
                </a:solidFill>
              </a:rPr>
              <a:t>Credit</a:t>
            </a:r>
          </a:p>
          <a:p>
            <a:pPr algn="ctr"/>
            <a:r>
              <a:rPr lang="en-GB" sz="2400" b="1" dirty="0">
                <a:solidFill>
                  <a:srgbClr val="00FFFF"/>
                </a:solidFill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59292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A7FB-D6FE-45CA-A4CF-70C4E9D7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4C07C-76D1-475C-9DD4-3B006319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Data-frame</a:t>
            </a:r>
          </a:p>
          <a:p>
            <a:r>
              <a:rPr lang="en-GB" dirty="0"/>
              <a:t>Data analysis</a:t>
            </a:r>
          </a:p>
          <a:p>
            <a:r>
              <a:rPr lang="en-GB" dirty="0"/>
              <a:t>Algorithms</a:t>
            </a:r>
          </a:p>
          <a:p>
            <a:r>
              <a:rPr lang="en-GB" dirty="0"/>
              <a:t>Comparison</a:t>
            </a:r>
          </a:p>
          <a:p>
            <a:r>
              <a:rPr lang="en-GB" dirty="0"/>
              <a:t>Post-Midway plans</a:t>
            </a:r>
          </a:p>
          <a:p>
            <a:r>
              <a:rPr lang="en-GB" dirty="0"/>
              <a:t>References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375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E19DD29-0924-4573-8DD0-4A0749DC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64814"/>
              </p:ext>
            </p:extLst>
          </p:nvPr>
        </p:nvGraphicFramePr>
        <p:xfrm>
          <a:off x="113415" y="1404531"/>
          <a:ext cx="36079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660">
                  <a:extLst>
                    <a:ext uri="{9D8B030D-6E8A-4147-A177-3AD203B41FA5}">
                      <a16:colId xmlns:a16="http://schemas.microsoft.com/office/drawing/2014/main" val="428975490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60167322"/>
                    </a:ext>
                  </a:extLst>
                </a:gridCol>
                <a:gridCol w="1202660">
                  <a:extLst>
                    <a:ext uri="{9D8B030D-6E8A-4147-A177-3AD203B41FA5}">
                      <a16:colId xmlns:a16="http://schemas.microsoft.com/office/drawing/2014/main" val="116962855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Decision</a:t>
                      </a:r>
                      <a:r>
                        <a:rPr lang="en-GB" dirty="0">
                          <a:solidFill>
                            <a:srgbClr val="FF00FF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835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33085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731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372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EDA837-8246-44C4-B219-28A688A1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67095"/>
              </p:ext>
            </p:extLst>
          </p:nvPr>
        </p:nvGraphicFramePr>
        <p:xfrm>
          <a:off x="4961860" y="1404531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R 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33053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1475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E41763-3320-4F37-87AD-554F321A7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7780"/>
              </p:ext>
            </p:extLst>
          </p:nvPr>
        </p:nvGraphicFramePr>
        <p:xfrm>
          <a:off x="113415" y="3120655"/>
          <a:ext cx="368595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51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228651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26192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Logistic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33137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4709CE8-8177-4025-8F77-11E48F19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81059"/>
              </p:ext>
            </p:extLst>
          </p:nvPr>
        </p:nvGraphicFramePr>
        <p:xfrm>
          <a:off x="4961859" y="3105237"/>
          <a:ext cx="3685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7">
                  <a:extLst>
                    <a:ext uri="{9D8B030D-6E8A-4147-A177-3AD203B41FA5}">
                      <a16:colId xmlns:a16="http://schemas.microsoft.com/office/drawing/2014/main" val="4169366376"/>
                    </a:ext>
                  </a:extLst>
                </a:gridCol>
                <a:gridCol w="1189464">
                  <a:extLst>
                    <a:ext uri="{9D8B030D-6E8A-4147-A177-3AD203B41FA5}">
                      <a16:colId xmlns:a16="http://schemas.microsoft.com/office/drawing/2014/main" val="790784347"/>
                    </a:ext>
                  </a:extLst>
                </a:gridCol>
                <a:gridCol w="1154192">
                  <a:extLst>
                    <a:ext uri="{9D8B030D-6E8A-4147-A177-3AD203B41FA5}">
                      <a16:colId xmlns:a16="http://schemas.microsoft.com/office/drawing/2014/main" val="2180759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Actual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8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+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33137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Predic</a:t>
                      </a:r>
                      <a:r>
                        <a:rPr lang="en-GB" dirty="0"/>
                        <a:t>. -</a:t>
                      </a:r>
                      <a:r>
                        <a:rPr lang="en-GB" dirty="0" err="1"/>
                        <a:t>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9EFF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84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84AE45-5C85-4F5A-9A96-E664288EB054}"/>
              </a:ext>
            </a:extLst>
          </p:cNvPr>
          <p:cNvSpPr txBox="1"/>
          <p:nvPr/>
        </p:nvSpPr>
        <p:spPr>
          <a:xfrm>
            <a:off x="6159795" y="2602334"/>
            <a:ext cx="171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33105 </a:t>
            </a:r>
            <a:r>
              <a:rPr lang="en-GB" dirty="0">
                <a:solidFill>
                  <a:srgbClr val="FF0000"/>
                </a:solidFill>
              </a:rPr>
              <a:t>✘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267D-9045-40AB-A0BC-8005D2C40498}"/>
              </a:ext>
            </a:extLst>
          </p:cNvPr>
          <p:cNvSpPr txBox="1"/>
          <p:nvPr/>
        </p:nvSpPr>
        <p:spPr>
          <a:xfrm>
            <a:off x="928577" y="4467447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33137 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A01E1-2E59-4E79-BC54-99D22C3EFD55}"/>
              </a:ext>
            </a:extLst>
          </p:cNvPr>
          <p:cNvSpPr txBox="1"/>
          <p:nvPr/>
        </p:nvSpPr>
        <p:spPr>
          <a:xfrm>
            <a:off x="928576" y="2626567"/>
            <a:ext cx="18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33125 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B61ED-A5B0-4477-AF10-774087AB7AA5}"/>
              </a:ext>
            </a:extLst>
          </p:cNvPr>
          <p:cNvSpPr txBox="1"/>
          <p:nvPr/>
        </p:nvSpPr>
        <p:spPr>
          <a:xfrm>
            <a:off x="6432696" y="4465999"/>
            <a:ext cx="1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Total: 33137✔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FD975-DC0B-46CF-8660-4333D41085E1}"/>
              </a:ext>
            </a:extLst>
          </p:cNvPr>
          <p:cNvSpPr txBox="1"/>
          <p:nvPr/>
        </p:nvSpPr>
        <p:spPr>
          <a:xfrm>
            <a:off x="3680638" y="2556167"/>
            <a:ext cx="137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FFFF"/>
                </a:solidFill>
              </a:rPr>
              <a:t>E-wallet</a:t>
            </a:r>
          </a:p>
        </p:txBody>
      </p:sp>
    </p:spTree>
    <p:extLst>
      <p:ext uri="{BB962C8B-B14F-4D97-AF65-F5344CB8AC3E}">
        <p14:creationId xmlns:p14="http://schemas.microsoft.com/office/powerpoint/2010/main" val="246388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BA562-7CAF-42C3-A2E3-C56B071FD659}"/>
              </a:ext>
            </a:extLst>
          </p:cNvPr>
          <p:cNvSpPr txBox="1"/>
          <p:nvPr/>
        </p:nvSpPr>
        <p:spPr>
          <a:xfrm>
            <a:off x="2243558" y="331079"/>
            <a:ext cx="690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ROC AUC analysis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454F4-F725-443B-9043-66AC837D47C1}"/>
              </a:ext>
            </a:extLst>
          </p:cNvPr>
          <p:cNvSpPr txBox="1"/>
          <p:nvPr/>
        </p:nvSpPr>
        <p:spPr>
          <a:xfrm>
            <a:off x="1736651" y="1424763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Credit card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48C63-CC01-426C-909C-ED63EB5E9936}"/>
              </a:ext>
            </a:extLst>
          </p:cNvPr>
          <p:cNvSpPr txBox="1"/>
          <p:nvPr/>
        </p:nvSpPr>
        <p:spPr>
          <a:xfrm>
            <a:off x="6333285" y="1396801"/>
            <a:ext cx="93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E-wallet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AA1E5-983E-431C-8849-D7835BD0D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6" y="1766133"/>
            <a:ext cx="3772227" cy="2697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E3237-77D4-4808-8C67-4DBF56BC6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30" y="1766133"/>
            <a:ext cx="3718882" cy="2667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061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8FE4A-D7D0-4040-B2B4-8CD66CA0DE97}"/>
              </a:ext>
            </a:extLst>
          </p:cNvPr>
          <p:cNvSpPr txBox="1"/>
          <p:nvPr/>
        </p:nvSpPr>
        <p:spPr>
          <a:xfrm>
            <a:off x="474922" y="1495647"/>
            <a:ext cx="3848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Best affecting parameters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Education: </a:t>
            </a:r>
            <a:r>
              <a:rPr lang="en-GB" sz="2000" dirty="0">
                <a:solidFill>
                  <a:srgbClr val="9EFF29"/>
                </a:solidFill>
              </a:rPr>
              <a:t>18.86%|55.25%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Age: </a:t>
            </a:r>
            <a:r>
              <a:rPr lang="en-GB" sz="2000" dirty="0">
                <a:solidFill>
                  <a:srgbClr val="FFFF00"/>
                </a:solidFill>
              </a:rPr>
              <a:t>78.68%|39.46%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Gender: </a:t>
            </a:r>
            <a:r>
              <a:rPr lang="en-GB" sz="2000" dirty="0">
                <a:solidFill>
                  <a:srgbClr val="FF0000"/>
                </a:solidFill>
              </a:rPr>
              <a:t>2.45%|5.47%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23D2-6ECE-4622-AF9F-4FF892B22961}"/>
              </a:ext>
            </a:extLst>
          </p:cNvPr>
          <p:cNvSpPr txBox="1"/>
          <p:nvPr/>
        </p:nvSpPr>
        <p:spPr>
          <a:xfrm>
            <a:off x="3813544" y="396949"/>
            <a:ext cx="52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Prominent feature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61271-8A67-4841-A0CB-8D6F98437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1" y="1495647"/>
            <a:ext cx="4479851" cy="2519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13BD2-C23D-4C36-92F6-CF33025F70DC}"/>
              </a:ext>
            </a:extLst>
          </p:cNvPr>
          <p:cNvSpPr txBox="1"/>
          <p:nvPr/>
        </p:nvSpPr>
        <p:spPr>
          <a:xfrm>
            <a:off x="474922" y="3423112"/>
            <a:ext cx="3848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Algorithms: </a:t>
            </a:r>
          </a:p>
          <a:p>
            <a:r>
              <a:rPr lang="en-GB" sz="2000" dirty="0">
                <a:solidFill>
                  <a:schemeClr val="bg1"/>
                </a:solidFill>
              </a:rPr>
              <a:t>Decision tree ✔</a:t>
            </a:r>
          </a:p>
          <a:p>
            <a:r>
              <a:rPr lang="en-GB" sz="2000" dirty="0">
                <a:solidFill>
                  <a:schemeClr val="bg1"/>
                </a:solidFill>
              </a:rPr>
              <a:t>Random Forest ✔</a:t>
            </a:r>
          </a:p>
          <a:p>
            <a:r>
              <a:rPr lang="en-GB" sz="2000" dirty="0">
                <a:solidFill>
                  <a:schemeClr val="bg1"/>
                </a:solidFill>
              </a:rPr>
              <a:t>Multivariate logistic regression ✔</a:t>
            </a:r>
          </a:p>
          <a:p>
            <a:r>
              <a:rPr lang="en-GB" sz="2000" dirty="0">
                <a:solidFill>
                  <a:schemeClr val="bg1"/>
                </a:solidFill>
              </a:rPr>
              <a:t>Naïve bayes </a:t>
            </a:r>
            <a:r>
              <a:rPr lang="en-GB" sz="2000" dirty="0">
                <a:solidFill>
                  <a:srgbClr val="FF0000"/>
                </a:solidFill>
              </a:rPr>
              <a:t>✘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36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55C34-020A-4B3C-AA07-D087E4CA5348}"/>
              </a:ext>
            </a:extLst>
          </p:cNvPr>
          <p:cNvSpPr txBox="1"/>
          <p:nvPr/>
        </p:nvSpPr>
        <p:spPr>
          <a:xfrm>
            <a:off x="3813544" y="396949"/>
            <a:ext cx="52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Post-midway plans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67854-6630-4BE9-A774-363F0329940A}"/>
              </a:ext>
            </a:extLst>
          </p:cNvPr>
          <p:cNvSpPr txBox="1"/>
          <p:nvPr/>
        </p:nvSpPr>
        <p:spPr>
          <a:xfrm>
            <a:off x="630865" y="1481470"/>
            <a:ext cx="8009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Building and testing different classifier models for household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Analysing features such as monthly household expenditure and land ownership as indicator for credit worthiness.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Working on previous loan transactions and amount lent as measure of loan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Using indicators such as social group, household type  and religion to establish relationship between debt and social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Try to merge household data with individual data to find more collective results.</a:t>
            </a:r>
          </a:p>
        </p:txBody>
      </p:sp>
    </p:spTree>
    <p:extLst>
      <p:ext uri="{BB962C8B-B14F-4D97-AF65-F5344CB8AC3E}">
        <p14:creationId xmlns:p14="http://schemas.microsoft.com/office/powerpoint/2010/main" val="106361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CBAF-7540-4DAD-8E0A-FB0B6705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CDFD-658E-4323-85B7-1D15F36D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070344"/>
            <a:ext cx="7024577" cy="3813544"/>
          </a:xfrm>
        </p:spPr>
        <p:txBody>
          <a:bodyPr>
            <a:normAutofit/>
          </a:bodyPr>
          <a:lstStyle/>
          <a:p>
            <a:r>
              <a:rPr lang="en-US" sz="1800" dirty="0"/>
              <a:t>Joseph </a:t>
            </a:r>
            <a:r>
              <a:rPr lang="en-US" sz="1800" dirty="0" err="1"/>
              <a:t>Adwere</a:t>
            </a:r>
            <a:r>
              <a:rPr lang="en-US" sz="1800" dirty="0"/>
              <a:t>-Boamah – “Multiple logistic regression analysis of cigarette use among high school students”, </a:t>
            </a:r>
            <a:r>
              <a:rPr lang="en-US" sz="1800" i="1" dirty="0"/>
              <a:t>Journal of Case Studies in Education</a:t>
            </a:r>
          </a:p>
          <a:p>
            <a:pPr algn="l"/>
            <a:r>
              <a:rPr lang="en-GB" sz="1800" dirty="0"/>
              <a:t>Leo </a:t>
            </a:r>
            <a:r>
              <a:rPr lang="en-GB" sz="1800" dirty="0" err="1"/>
              <a:t>Breiman</a:t>
            </a:r>
            <a:r>
              <a:rPr lang="en-GB" sz="1800" dirty="0"/>
              <a:t> – “Random Forests”,  	</a:t>
            </a:r>
            <a:r>
              <a:rPr lang="en-GB" sz="1800" b="0" i="1" u="none" strike="noStrike" baseline="0" dirty="0"/>
              <a:t>Statistics Department University of California Berkeley</a:t>
            </a: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, CA 94720 (January 2001)</a:t>
            </a:r>
            <a:endParaRPr lang="en-GB" sz="1800" dirty="0"/>
          </a:p>
          <a:p>
            <a:r>
              <a:rPr lang="en-GB" sz="1800" dirty="0"/>
              <a:t>I. </a:t>
            </a:r>
            <a:r>
              <a:rPr lang="en-GB" sz="1800" dirty="0" err="1"/>
              <a:t>Rish</a:t>
            </a:r>
            <a:r>
              <a:rPr lang="en-GB" sz="1800" dirty="0"/>
              <a:t> – “</a:t>
            </a:r>
            <a:r>
              <a:rPr lang="en-US" sz="1800" dirty="0"/>
              <a:t>An empirical study of the naive Bayes classifier</a:t>
            </a:r>
            <a:r>
              <a:rPr lang="en-GB" sz="1800" dirty="0"/>
              <a:t>”, </a:t>
            </a:r>
            <a:r>
              <a:rPr lang="en-US" sz="1800" b="0" i="1" u="none" strike="noStrike" baseline="0" dirty="0"/>
              <a:t>T.J. Watson Research Center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42078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1559-9C04-4370-AB55-7391C0CB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5D1E28-44AB-4BA3-8E59-09EB92CF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3619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5F57B-D050-4C70-968F-D0A5105C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" y="1444406"/>
            <a:ext cx="3409507" cy="26243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66883CE-C2E9-4996-8CD0-F1591915C009}"/>
              </a:ext>
            </a:extLst>
          </p:cNvPr>
          <p:cNvSpPr/>
          <p:nvPr/>
        </p:nvSpPr>
        <p:spPr>
          <a:xfrm>
            <a:off x="3719370" y="2416320"/>
            <a:ext cx="2303721" cy="41112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D05C0-4D04-4F7A-A60F-E0045A0E58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3" r="18003"/>
          <a:stretch/>
        </p:blipFill>
        <p:spPr>
          <a:xfrm>
            <a:off x="6074227" y="1515289"/>
            <a:ext cx="2131698" cy="262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CB99E-6152-4428-8312-67EB8C4243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3149" y="2300840"/>
            <a:ext cx="1070851" cy="1417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781DC0-6BF1-47F4-A711-3327FDB02DA7}"/>
              </a:ext>
            </a:extLst>
          </p:cNvPr>
          <p:cNvSpPr txBox="1"/>
          <p:nvPr/>
        </p:nvSpPr>
        <p:spPr>
          <a:xfrm>
            <a:off x="4050751" y="2146364"/>
            <a:ext cx="146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Old applicant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E747FE-2229-4259-8F97-79CF0C024E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6"/>
          <a:stretch/>
        </p:blipFill>
        <p:spPr>
          <a:xfrm>
            <a:off x="8087328" y="2300839"/>
            <a:ext cx="1070851" cy="1417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48CC3-683F-4DE2-86CE-88E2920B4A11}"/>
              </a:ext>
            </a:extLst>
          </p:cNvPr>
          <p:cNvSpPr txBox="1"/>
          <p:nvPr/>
        </p:nvSpPr>
        <p:spPr>
          <a:xfrm>
            <a:off x="3980628" y="1777032"/>
            <a:ext cx="16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New applicant</a:t>
            </a:r>
          </a:p>
        </p:txBody>
      </p:sp>
    </p:spTree>
    <p:extLst>
      <p:ext uri="{BB962C8B-B14F-4D97-AF65-F5344CB8AC3E}">
        <p14:creationId xmlns:p14="http://schemas.microsoft.com/office/powerpoint/2010/main" val="27143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Data-frame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12112"/>
            <a:ext cx="8246070" cy="3931388"/>
          </a:xfrm>
        </p:spPr>
        <p:txBody>
          <a:bodyPr>
            <a:normAutofit/>
          </a:bodyPr>
          <a:lstStyle/>
          <a:p>
            <a:r>
              <a:rPr lang="en-US" dirty="0"/>
              <a:t>Household data and Individual data were obtained from NSS(National Sample Survey) 77</a:t>
            </a:r>
            <a:r>
              <a:rPr lang="en-US" baseline="30000" dirty="0"/>
              <a:t>th</a:t>
            </a:r>
            <a:r>
              <a:rPr lang="en-US" dirty="0"/>
              <a:t> round, All India debt &amp; investment survey 2019.</a:t>
            </a:r>
          </a:p>
          <a:p>
            <a:r>
              <a:rPr lang="en-US" dirty="0"/>
              <a:t>Very huge dataset with 3,19,343 observations and 36 features</a:t>
            </a:r>
          </a:p>
          <a:p>
            <a:r>
              <a:rPr lang="en-US" dirty="0"/>
              <a:t>Different data frame (from the earlier mention during proposal)</a:t>
            </a:r>
          </a:p>
          <a:p>
            <a:r>
              <a:rPr lang="en-US" dirty="0"/>
              <a:t>Individual data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48AD-EE5D-46D3-8750-CEDCE2B8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657A2-9B78-4F5F-905A-FC52CA1D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71831-8CC7-4F57-8C8B-DDE41914F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1312606"/>
            <a:ext cx="2712955" cy="3254022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BFA9A-2DE8-4F99-AE5B-7FBC7022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21" y="1073315"/>
            <a:ext cx="1828958" cy="37341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256E8C-8C1B-4275-A9EC-93EAF804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1" y="1364180"/>
            <a:ext cx="2705334" cy="3276884"/>
          </a:xfrm>
          <a:prstGeom prst="rect">
            <a:avLst/>
          </a:prstGeom>
          <a:ln w="57150">
            <a:solidFill>
              <a:srgbClr val="9EFF29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F104E1D-AD4A-415C-A551-CB982CA0D6F8}"/>
              </a:ext>
            </a:extLst>
          </p:cNvPr>
          <p:cNvSpPr/>
          <p:nvPr/>
        </p:nvSpPr>
        <p:spPr>
          <a:xfrm>
            <a:off x="3003395" y="2571750"/>
            <a:ext cx="654126" cy="3647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F019F7-D34C-4C1B-B7A3-9300553FD3EA}"/>
              </a:ext>
            </a:extLst>
          </p:cNvPr>
          <p:cNvSpPr/>
          <p:nvPr/>
        </p:nvSpPr>
        <p:spPr>
          <a:xfrm>
            <a:off x="5544207" y="2571750"/>
            <a:ext cx="654126" cy="3647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F12-A321-481B-89E1-4B47AC6A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B78E7-CDE4-4F90-94A0-4661BCED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09" y="1312605"/>
            <a:ext cx="8768317" cy="3691785"/>
          </a:xfrm>
        </p:spPr>
        <p:txBody>
          <a:bodyPr>
            <a:normAutofit/>
          </a:bodyPr>
          <a:lstStyle/>
          <a:p>
            <a:r>
              <a:rPr lang="en-GB" dirty="0"/>
              <a:t>The dependent features: a) Credit card users: 33.02 %</a:t>
            </a:r>
          </a:p>
          <a:p>
            <a:pPr marL="0" indent="0">
              <a:buNone/>
            </a:pPr>
            <a:r>
              <a:rPr lang="en-GB" dirty="0"/>
              <a:t>				    b) E-wallet users: 2.46 %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3C8BA-A717-4922-B30B-194A39031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90" y="2405745"/>
            <a:ext cx="3962743" cy="2598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0334E-5B52-4916-9C5D-EAD6D92B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0" y="2420986"/>
            <a:ext cx="3939881" cy="2583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98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7399-3637-40D4-B026-EE8A4B47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89F58C-6BBB-42A2-A65E-2A3B801C8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89878-544D-4893-80A8-F89F01B1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8" y="2526147"/>
            <a:ext cx="3818155" cy="2577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5D0834-C72B-4AC0-AC57-8DAA2167E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4" y="70551"/>
            <a:ext cx="3647841" cy="23606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DF9039-EE35-4132-A259-4FF90732B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90" y="2505683"/>
            <a:ext cx="3818155" cy="2597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1B823A-F323-4B80-933D-8E189048F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4" y="52217"/>
            <a:ext cx="3647842" cy="2397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72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7852" y="23739"/>
            <a:ext cx="6283782" cy="862528"/>
          </a:xfrm>
        </p:spPr>
        <p:txBody>
          <a:bodyPr>
            <a:normAutofit/>
          </a:bodyPr>
          <a:lstStyle/>
          <a:p>
            <a:r>
              <a:rPr lang="en-US" sz="4400" dirty="0"/>
              <a:t>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852" y="1427356"/>
            <a:ext cx="6496321" cy="384108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Multiple 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SVM – SVC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Boosting</a:t>
            </a:r>
          </a:p>
          <a:p>
            <a:r>
              <a:rPr lang="en-US" dirty="0"/>
              <a:t>Voting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D4927-2075-4009-9FCC-CAD03710D491}"/>
              </a:ext>
            </a:extLst>
          </p:cNvPr>
          <p:cNvSpPr txBox="1"/>
          <p:nvPr/>
        </p:nvSpPr>
        <p:spPr>
          <a:xfrm>
            <a:off x="2197852" y="886267"/>
            <a:ext cx="588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33A1F"/>
                </a:solidFill>
                <a:latin typeface="Adobe Caslon Pro" panose="0205050205050A020403" pitchFamily="18" charset="0"/>
              </a:rPr>
              <a:t>To predict the credit card and e-wallet users depending on education level, age &amp; gender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4688" y="1"/>
            <a:ext cx="5479312" cy="1212112"/>
          </a:xfrm>
        </p:spPr>
        <p:txBody>
          <a:bodyPr>
            <a:noAutofit/>
          </a:bodyPr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8094" y="1315276"/>
            <a:ext cx="4040188" cy="479822"/>
          </a:xfrm>
        </p:spPr>
        <p:txBody>
          <a:bodyPr/>
          <a:lstStyle/>
          <a:p>
            <a:pPr algn="l"/>
            <a:r>
              <a:rPr lang="en-US" dirty="0"/>
              <a:t>Independent features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8094" y="1795098"/>
            <a:ext cx="2419543" cy="1343288"/>
          </a:xfrm>
        </p:spPr>
        <p:txBody>
          <a:bodyPr/>
          <a:lstStyle/>
          <a:p>
            <a:pPr algn="l"/>
            <a:r>
              <a:rPr lang="en-US" dirty="0"/>
              <a:t>Age</a:t>
            </a:r>
          </a:p>
          <a:p>
            <a:pPr algn="l"/>
            <a:r>
              <a:rPr lang="en-US" dirty="0"/>
              <a:t>Gender</a:t>
            </a:r>
          </a:p>
          <a:p>
            <a:pPr algn="l"/>
            <a:r>
              <a:rPr lang="en-US" dirty="0"/>
              <a:t>Education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079383" y="1315276"/>
            <a:ext cx="4041775" cy="479822"/>
          </a:xfrm>
        </p:spPr>
        <p:txBody>
          <a:bodyPr/>
          <a:lstStyle/>
          <a:p>
            <a:pPr algn="r"/>
            <a:r>
              <a:rPr lang="en-US" dirty="0"/>
              <a:t>Dependent features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7038754" y="1803589"/>
            <a:ext cx="1899684" cy="1343288"/>
          </a:xfrm>
        </p:spPr>
        <p:txBody>
          <a:bodyPr/>
          <a:lstStyle/>
          <a:p>
            <a:pPr algn="l"/>
            <a:r>
              <a:rPr lang="en-US" dirty="0"/>
              <a:t>Credit card</a:t>
            </a:r>
          </a:p>
          <a:p>
            <a:pPr algn="l"/>
            <a:r>
              <a:rPr lang="en-US" dirty="0"/>
              <a:t>E-wallet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C52A4-BCEE-47A9-AEB5-052B7A822C42}"/>
              </a:ext>
            </a:extLst>
          </p:cNvPr>
          <p:cNvSpPr txBox="1"/>
          <p:nvPr/>
        </p:nvSpPr>
        <p:spPr>
          <a:xfrm>
            <a:off x="177209" y="4498921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E-wallet prediction:   </a:t>
            </a:r>
            <a:r>
              <a:rPr lang="en-GB" sz="2000" b="1" dirty="0">
                <a:solidFill>
                  <a:srgbClr val="9EFF29"/>
                </a:solidFill>
              </a:rPr>
              <a:t>Accuracy:  95.59%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1CBEE-E680-4F35-BEB2-3FBDAD55A8B1}"/>
              </a:ext>
            </a:extLst>
          </p:cNvPr>
          <p:cNvSpPr txBox="1"/>
          <p:nvPr/>
        </p:nvSpPr>
        <p:spPr>
          <a:xfrm>
            <a:off x="177209" y="4098811"/>
            <a:ext cx="586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credit card prediction:   </a:t>
            </a:r>
            <a:r>
              <a:rPr lang="en-GB" sz="2000" b="1" dirty="0">
                <a:solidFill>
                  <a:srgbClr val="9EFF29"/>
                </a:solidFill>
              </a:rPr>
              <a:t>Accuracy: 87.15%</a:t>
            </a:r>
            <a:endParaRPr lang="en-GB" sz="1800" b="1" dirty="0">
              <a:solidFill>
                <a:srgbClr val="9EFF29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90795-DFA9-478A-AFE5-4A298BAF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46" y="1434701"/>
            <a:ext cx="3296198" cy="2464055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Office PowerPoint</Application>
  <PresentationFormat>On-screen Show (16:9)</PresentationFormat>
  <Paragraphs>189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Adobe Caslon Pro</vt:lpstr>
      <vt:lpstr>Algerian</vt:lpstr>
      <vt:lpstr>Arial</vt:lpstr>
      <vt:lpstr>Bell MT</vt:lpstr>
      <vt:lpstr>Calibri</vt:lpstr>
      <vt:lpstr>Times New Roman</vt:lpstr>
      <vt:lpstr>Office Theme</vt:lpstr>
      <vt:lpstr> Group 4:    Mid-way Project Presentation:</vt:lpstr>
      <vt:lpstr>Overview</vt:lpstr>
      <vt:lpstr>PowerPoint Presentation</vt:lpstr>
      <vt:lpstr>Data-frame</vt:lpstr>
      <vt:lpstr> </vt:lpstr>
      <vt:lpstr>Data Analysis</vt:lpstr>
      <vt:lpstr> </vt:lpstr>
      <vt:lpstr>Algorithms</vt:lpstr>
      <vt:lpstr>Multiple Logistic Regression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2021-10-25T17:14:24Z</dcterms:modified>
</cp:coreProperties>
</file>